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49" r:id="rId3"/>
    <p:sldId id="336" r:id="rId4"/>
    <p:sldId id="259" r:id="rId5"/>
    <p:sldId id="257" r:id="rId6"/>
    <p:sldId id="338" r:id="rId7"/>
    <p:sldId id="260" r:id="rId8"/>
    <p:sldId id="351" r:id="rId9"/>
    <p:sldId id="350" r:id="rId10"/>
    <p:sldId id="339" r:id="rId11"/>
    <p:sldId id="274" r:id="rId12"/>
    <p:sldId id="258" r:id="rId13"/>
    <p:sldId id="275" r:id="rId14"/>
    <p:sldId id="276" r:id="rId15"/>
    <p:sldId id="277" r:id="rId16"/>
    <p:sldId id="342" r:id="rId17"/>
    <p:sldId id="340" r:id="rId18"/>
    <p:sldId id="278" r:id="rId19"/>
    <p:sldId id="279" r:id="rId20"/>
    <p:sldId id="315" r:id="rId21"/>
    <p:sldId id="319" r:id="rId22"/>
    <p:sldId id="321" r:id="rId23"/>
    <p:sldId id="322" r:id="rId24"/>
    <p:sldId id="324" r:id="rId25"/>
    <p:sldId id="341" r:id="rId26"/>
    <p:sldId id="352" r:id="rId27"/>
    <p:sldId id="280" r:id="rId28"/>
    <p:sldId id="281" r:id="rId29"/>
    <p:sldId id="291" r:id="rId30"/>
    <p:sldId id="293" r:id="rId31"/>
    <p:sldId id="294" r:id="rId32"/>
    <p:sldId id="295" r:id="rId33"/>
    <p:sldId id="297" r:id="rId34"/>
    <p:sldId id="298" r:id="rId35"/>
    <p:sldId id="300" r:id="rId36"/>
    <p:sldId id="299" r:id="rId37"/>
    <p:sldId id="301" r:id="rId38"/>
    <p:sldId id="343" r:id="rId39"/>
    <p:sldId id="282" r:id="rId40"/>
    <p:sldId id="283" r:id="rId41"/>
    <p:sldId id="326" r:id="rId42"/>
    <p:sldId id="333" r:id="rId43"/>
    <p:sldId id="344" r:id="rId44"/>
    <p:sldId id="345" r:id="rId45"/>
    <p:sldId id="346" r:id="rId46"/>
    <p:sldId id="284" r:id="rId47"/>
    <p:sldId id="285" r:id="rId48"/>
    <p:sldId id="303" r:id="rId49"/>
    <p:sldId id="304" r:id="rId50"/>
    <p:sldId id="305" r:id="rId51"/>
    <p:sldId id="306" r:id="rId52"/>
    <p:sldId id="347" r:id="rId53"/>
    <p:sldId id="357" r:id="rId54"/>
    <p:sldId id="358" r:id="rId55"/>
    <p:sldId id="353" r:id="rId56"/>
    <p:sldId id="287" r:id="rId57"/>
    <p:sldId id="288" r:id="rId58"/>
    <p:sldId id="307" r:id="rId59"/>
    <p:sldId id="348" r:id="rId60"/>
    <p:sldId id="308" r:id="rId61"/>
    <p:sldId id="354" r:id="rId62"/>
    <p:sldId id="289" r:id="rId63"/>
    <p:sldId id="290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6B4E104-E0DF-45FA-AD2E-808B83E2E14C}">
          <p14:sldIdLst>
            <p14:sldId id="256"/>
            <p14:sldId id="349"/>
            <p14:sldId id="336"/>
            <p14:sldId id="259"/>
            <p14:sldId id="257"/>
            <p14:sldId id="338"/>
            <p14:sldId id="260"/>
            <p14:sldId id="351"/>
            <p14:sldId id="350"/>
            <p14:sldId id="339"/>
            <p14:sldId id="274"/>
            <p14:sldId id="258"/>
            <p14:sldId id="275"/>
            <p14:sldId id="276"/>
            <p14:sldId id="277"/>
            <p14:sldId id="342"/>
            <p14:sldId id="340"/>
            <p14:sldId id="278"/>
            <p14:sldId id="279"/>
            <p14:sldId id="315"/>
            <p14:sldId id="319"/>
            <p14:sldId id="321"/>
            <p14:sldId id="322"/>
            <p14:sldId id="324"/>
            <p14:sldId id="341"/>
            <p14:sldId id="352"/>
            <p14:sldId id="280"/>
            <p14:sldId id="281"/>
            <p14:sldId id="291"/>
            <p14:sldId id="293"/>
            <p14:sldId id="294"/>
            <p14:sldId id="295"/>
            <p14:sldId id="297"/>
            <p14:sldId id="298"/>
            <p14:sldId id="300"/>
            <p14:sldId id="299"/>
            <p14:sldId id="301"/>
            <p14:sldId id="343"/>
            <p14:sldId id="282"/>
            <p14:sldId id="283"/>
            <p14:sldId id="326"/>
            <p14:sldId id="333"/>
            <p14:sldId id="344"/>
            <p14:sldId id="345"/>
            <p14:sldId id="346"/>
            <p14:sldId id="284"/>
            <p14:sldId id="285"/>
            <p14:sldId id="303"/>
            <p14:sldId id="304"/>
            <p14:sldId id="305"/>
            <p14:sldId id="306"/>
            <p14:sldId id="347"/>
            <p14:sldId id="357"/>
            <p14:sldId id="358"/>
            <p14:sldId id="353"/>
            <p14:sldId id="287"/>
            <p14:sldId id="288"/>
            <p14:sldId id="307"/>
            <p14:sldId id="348"/>
            <p14:sldId id="308"/>
            <p14:sldId id="354"/>
            <p14:sldId id="289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68" d="100"/>
          <a:sy n="68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5E895-21AA-4A1E-B45A-94E75AC5B71F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4BA9-1EC0-4E85-A043-59B1774E2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50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BA9-1EC0-4E85-A043-59B1774E25B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4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5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6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9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40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2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6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22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2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7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5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C91-51D6-4173-81CD-1043D39C59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3983-9517-4D20-8FBC-368673FF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9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10.xml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6.xml"/><Relationship Id="rId4" Type="http://schemas.openxmlformats.org/officeDocument/2006/relationships/slide" Target="slide17.xml"/><Relationship Id="rId9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Пособие для кабинета биологии</a:t>
            </a:r>
            <a:br>
              <a:rPr lang="ru-RU" dirty="0" smtClean="0"/>
            </a:br>
            <a:r>
              <a:rPr lang="ru-RU" dirty="0" smtClean="0"/>
              <a:t>«Строение организма человека»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725144"/>
            <a:ext cx="2336304" cy="192176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</a:rPr>
              <a:t>Веникова</a:t>
            </a:r>
            <a:r>
              <a:rPr lang="ru-RU" dirty="0" smtClean="0">
                <a:solidFill>
                  <a:schemeClr val="tx1"/>
                </a:solidFill>
              </a:rPr>
              <a:t> Ольга, ученица 10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А.А.Куницын, учитель биологии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Кровеносная система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5848284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8912" cy="1503040"/>
          </a:xfrm>
        </p:spPr>
        <p:txBody>
          <a:bodyPr/>
          <a:lstStyle/>
          <a:p>
            <a:r>
              <a:rPr lang="ru-RU" dirty="0" smtClean="0"/>
              <a:t>Функции кровеносной системы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3874" y="1412776"/>
            <a:ext cx="3284070" cy="3659234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постоянство внутренней среды;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ереносит кислород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гормонов;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питательных веществ;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96142" y="5877272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83874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3236" r="24931" b="1460"/>
          <a:stretch/>
        </p:blipFill>
        <p:spPr>
          <a:xfrm>
            <a:off x="5364088" y="949128"/>
            <a:ext cx="2592288" cy="49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кровеносной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00808"/>
            <a:ext cx="2026568" cy="2088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E:\проект\картинки\кровиносная сист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388" y="1196751"/>
            <a:ext cx="583788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906438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947815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0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2567"/>
            <a:ext cx="3250704" cy="339056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Четырехкамерное;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желудочка (правый и левый);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предсердия (правое и левое);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Створчатые клапаны;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Полулунные клапаны;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6" r="23113"/>
          <a:stretch/>
        </p:blipFill>
        <p:spPr bwMode="auto">
          <a:xfrm>
            <a:off x="4495799" y="1416270"/>
            <a:ext cx="2947142" cy="417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83195" y="5880217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0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Сосуды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563888" cy="47085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 – сосуды по которым кровь идет от сердца;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Вены – сосуды по которым идет кровь к сердцу;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Капилляры – самые тонкие сосуды.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668344" y="5908630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9817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39656" y="5908630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355976" y="1147191"/>
            <a:ext cx="2160240" cy="1571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9697" y="2604858"/>
            <a:ext cx="2138648" cy="10265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2947" y="3792830"/>
            <a:ext cx="1944216" cy="13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600400" cy="475252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 - это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соединительная ткань внутренней среды организма, которая состоит из жидкой среды — плазмы и взвешенных в ней клеток — форменных элементов: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лейкоцитов, эритроцитов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тромбоцитов.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Эритроциты Лейкоциты;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91100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7393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504" y="1628800"/>
            <a:ext cx="5407496" cy="30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9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Круги кровообращения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330824" cy="36003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круг кровообращения – начинает в левом желудочке и заканчивается в правом предсердии;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круг кровообращения – начинается в правом желудочке и заканчивается в левом предсердии.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654"/>
          <a:stretch/>
        </p:blipFill>
        <p:spPr bwMode="auto">
          <a:xfrm>
            <a:off x="5554804" y="1268760"/>
            <a:ext cx="2641412" cy="426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6142" y="5889848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Дыхательная система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дыхательной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2764"/>
            <a:ext cx="3312368" cy="23823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организм кислорода;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выведение из организма углекислого газа;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71599" y="5877272"/>
            <a:ext cx="756083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3266" t="-1" r="21016" b="-1"/>
          <a:stretch/>
        </p:blipFill>
        <p:spPr>
          <a:xfrm>
            <a:off x="4571999" y="1417638"/>
            <a:ext cx="3222895" cy="40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7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дыхательной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588"/>
            <a:ext cx="3322712" cy="45255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Носовая полость;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Носоглотка;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Гортань;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Лёгочные пузырьки.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036894" cy="377767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87851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1175583" y="5877065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систем органов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Опорно-двигательная система;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Кровеносная система;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Дыхательная система;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Пищеварительная система;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Выделительная система;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Эндокринная система;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Нервная система</a:t>
            </a:r>
            <a:r>
              <a:rPr lang="ru-RU" dirty="0" smtClean="0"/>
              <a:t>;</a:t>
            </a:r>
          </a:p>
          <a:p>
            <a:r>
              <a:rPr lang="ru-RU" dirty="0" smtClean="0">
                <a:hlinkClick r:id="rId9" action="ppaction://hlinksldjump"/>
              </a:rPr>
              <a:t>Половая система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Носовая полость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носовой полости: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Очищает вдыхаемый воздух;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Увлажняет воздух;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Согревает воздух.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7" r="8693"/>
          <a:stretch/>
        </p:blipFill>
        <p:spPr bwMode="auto">
          <a:xfrm>
            <a:off x="4499992" y="1582507"/>
            <a:ext cx="3569951" cy="35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975661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8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Гортань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18798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Надгортанник</a:t>
            </a: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246829" cy="444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690" y="1573345"/>
            <a:ext cx="3610744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эластичный хрящ гортани, называемый также хрящ надгортанный. Надгортанник закрывает вход в гортань во время глотания, препятствуя этим попаданию пищи в нижние дыхательные пути.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43072" y="5903703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951997" y="5872345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8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Трахея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36004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дыхательное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горло, непосредственное продолжение гортани. Имеет вид трубки длиной 11—13 см, состоящей из 10—12 хрящевых полуколец, соединённых плотной волокнистой соединительной тканью.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02364" y="5903703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51995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7550" r="25246" b="13021"/>
          <a:stretch/>
        </p:blipFill>
        <p:spPr>
          <a:xfrm>
            <a:off x="4499992" y="1285957"/>
            <a:ext cx="3816424" cy="43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Лёгкие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10926"/>
            <a:ext cx="3312367" cy="376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мягкий, губчатый, конусообразный парный орган.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обеспечивают дыхание - обмен углекислого газа и кислорода.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9915" t="6000" r="21584" b="8000"/>
          <a:stretch/>
        </p:blipFill>
        <p:spPr>
          <a:xfrm>
            <a:off x="4571999" y="1398300"/>
            <a:ext cx="3796330" cy="418569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6142" y="5914865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951997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0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Лёгочные пузыри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79063"/>
            <a:ext cx="2818656" cy="4010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предназначение которых – газообмен. Имеют тонкие стенки и микроскопический размер.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79063"/>
            <a:ext cx="5490073" cy="366004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83195" y="5876677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Дыхательные движения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51997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918" y="1268760"/>
            <a:ext cx="42442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определяется глубиной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(объема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частотой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Минутный объем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объем выдыхаемого или вдыхаемого воздуха за минуту, равный произведению дыхательного объема на частоту дыхательных движений. В спокойном состоянии взрослый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среднем вдыхает 500 мл воздуха 16 раз в минуту.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45" y="1273650"/>
            <a:ext cx="4405864" cy="425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Пищеварительная система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5906438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пищеварительной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2664296" cy="280831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Секреторная.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Всасывающая.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Выделительная.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924855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07283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365813"/>
            <a:ext cx="3360801" cy="43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3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пищеварительной системы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38989" y="1417638"/>
            <a:ext cx="4617074" cy="417513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27467" y="1052736"/>
            <a:ext cx="2968343" cy="41764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Ротовая полость;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Пищевод;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Желудок;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Желчный пузырь;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Поджелудочная железа;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 перстная кишка;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Толстая кишка;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кишка;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Аппендикс;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Задний проход.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95811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1023461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0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Ротовая полость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9876" y="1232772"/>
            <a:ext cx="3554052" cy="3780404"/>
          </a:xfrm>
        </p:spPr>
        <p:txBody>
          <a:bodyPr>
            <a:normAutofit fontScale="925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Ротовую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соде-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ржит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(резцы, клыки, коренные);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Слюнные железы (околоушные, подъязычные, поднижнечелюстны</a:t>
            </a:r>
            <a:r>
              <a:rPr lang="ru-RU" dirty="0" smtClean="0"/>
              <a:t>е).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53648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971600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439" r="21782"/>
          <a:stretch/>
        </p:blipFill>
        <p:spPr>
          <a:xfrm>
            <a:off x="5148064" y="1385202"/>
            <a:ext cx="2664295" cy="44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0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Опорно-двигательная система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9086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799"/>
            <a:ext cx="3312368" cy="36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Пищевод –это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трубчатый орган, который служит для проведения пищевых масс из глотки в желудок. Длина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взрослого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составляет 25-27 см. 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61806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03" t="26959" r="38914" b="10871"/>
          <a:stretch/>
        </p:blipFill>
        <p:spPr bwMode="auto">
          <a:xfrm>
            <a:off x="5415502" y="1392451"/>
            <a:ext cx="208823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7639"/>
            <a:ext cx="4176464" cy="4171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из двух долей: правой и левой.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Печень– самая большая железа в организме человека. Функции печени многообразны: метаболические (регулирует обмен белков и аминокислот, липидов, углеводов); </a:t>
            </a:r>
            <a:r>
              <a:rPr lang="ru-RU" dirty="0"/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печени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многообразны: - метаболические (регулирует обмен белков и аминокислот, липидов, углеводов и биологически активных веществ (гормонов, витаминов), микроэлементов.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8888" y="1772816"/>
            <a:ext cx="4575112" cy="280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929078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1038436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9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Желудок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3538736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мышечный орган, полый внутри. Он представляет собой резервуар для съеденной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пищи. Мышцы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сок-ращаются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выполняя волнообразные движения, таким образом перетирая и перемалывая еду.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326" y="1268760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931939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Поджелудочная железа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16424" cy="3312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Поджелу́дочная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железа́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орган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пищеварительной системы, обладающий внешнесекреторной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внутреннесекреторной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функциями. Внешнесекреторная функция органа реализуется выделением панкреатического сока...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15003" y="586636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5"/>
            <a:ext cx="5299790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55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Двенадцати перстная кишка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4244280" cy="36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Двенадцатиперстная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кишка́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начальный отдел тонкой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сразу после привратника желудка.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открываются протоки печени и поджелудочной железы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35595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571748"/>
            <a:ext cx="3600400" cy="34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3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Тонкая кишка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12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основном и происходит процесс пищеварения.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Ворсинки увеличивают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тонкой кишки и ускоряют процесс всасывания пищи добавить длину тонкого кишечника.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9942" y="5965824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3195" y="5903108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C:\Users\Информатика\Desktop\Безымянный.png"/>
          <p:cNvPicPr>
            <a:picLocks noChangeAspect="1" noChangeArrowheads="1"/>
          </p:cNvPicPr>
          <p:nvPr/>
        </p:nvPicPr>
        <p:blipFill rotWithShape="1">
          <a:blip r:embed="rId4" cstate="print"/>
          <a:srcRect l="5428" t="3469" r="25683"/>
          <a:stretch/>
        </p:blipFill>
        <p:spPr bwMode="auto">
          <a:xfrm>
            <a:off x="5687070" y="3645024"/>
            <a:ext cx="2410290" cy="174047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33059" t="2689" r="30844" b="9742"/>
          <a:stretch/>
        </p:blipFill>
        <p:spPr>
          <a:xfrm>
            <a:off x="6094382" y="1268760"/>
            <a:ext cx="1595666" cy="21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Толстая кишка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Толстая</a:t>
            </a:r>
            <a:r>
              <a:rPr lang="ru-RU" dirty="0"/>
              <a:t> </a:t>
            </a:r>
            <a:r>
              <a:rPr lang="ru-RU" b="1" dirty="0"/>
              <a:t>кишка</a:t>
            </a:r>
            <a:r>
              <a:rPr lang="ru-RU" dirty="0"/>
              <a:t> </a:t>
            </a:r>
            <a:r>
              <a:rPr lang="ru-RU" dirty="0" smtClean="0"/>
              <a:t>— это нижняя</a:t>
            </a:r>
            <a:r>
              <a:rPr lang="ru-RU" dirty="0"/>
              <a:t>, конечная часть пищеварительного тракта, </a:t>
            </a:r>
            <a:r>
              <a:rPr lang="ru-RU" dirty="0" smtClean="0"/>
              <a:t>в котором пищеварение осуществляется при помощи бактерий.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8321" r="19502" b="15362"/>
          <a:stretch/>
        </p:blipFill>
        <p:spPr>
          <a:xfrm>
            <a:off x="4893164" y="1412776"/>
            <a:ext cx="3711149" cy="396923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6502" y="5908630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8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Аппендикс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275" y="1340768"/>
            <a:ext cx="2746648" cy="3600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придаток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слепой кишки, начальной части толстой кишки.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важная часть иммунной системы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Воспаление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аппендикса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аппендицитом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19942" y="5903703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55270" y="5903703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4" t="17096" r="13375" b="10963"/>
          <a:stretch/>
        </p:blipFill>
        <p:spPr bwMode="auto">
          <a:xfrm>
            <a:off x="3976533" y="1700808"/>
            <a:ext cx="4637965" cy="358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Выделительная система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96142" y="5877272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выделительной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38169"/>
            <a:ext cx="4978896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Удаление </a:t>
            </a:r>
            <a:r>
              <a:rPr lang="ru-RU" dirty="0"/>
              <a:t>из организма конечных продуктов обмена и чужеродных веществ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регуляцию водно-солевого обмена и кислотно-щелочного равновесия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регуляцию </a:t>
            </a:r>
            <a:r>
              <a:rPr lang="ru-RU" dirty="0"/>
              <a:t>артериального </a:t>
            </a:r>
            <a:r>
              <a:rPr lang="ru-RU" dirty="0" smtClean="0"/>
              <a:t>давления;</a:t>
            </a:r>
          </a:p>
          <a:p>
            <a:r>
              <a:rPr lang="ru-RU" dirty="0" smtClean="0"/>
              <a:t>регуляцию </a:t>
            </a:r>
            <a:r>
              <a:rPr lang="ru-RU" dirty="0"/>
              <a:t>уровней кальция и фосфора в организме.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0545" y="5877272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8178" t="11209" r="24251" b="10337"/>
          <a:stretch/>
        </p:blipFill>
        <p:spPr>
          <a:xfrm>
            <a:off x="5454758" y="1417638"/>
            <a:ext cx="3027258" cy="3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2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опорно-двигательной</a:t>
            </a:r>
            <a:br>
              <a:rPr lang="ru-RU" dirty="0" smtClean="0"/>
            </a:b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3289520" cy="345638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Ресорсная функция;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79812" y="59086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971600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31717" t="1733" r="29236"/>
          <a:stretch/>
        </p:blipFill>
        <p:spPr>
          <a:xfrm>
            <a:off x="5976156" y="1124744"/>
            <a:ext cx="2160240" cy="454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выделительной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3250704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Почки;</a:t>
            </a:r>
          </a:p>
          <a:p>
            <a:r>
              <a:rPr lang="ru-RU" dirty="0" smtClean="0"/>
              <a:t>Почечная артерия;</a:t>
            </a:r>
          </a:p>
          <a:p>
            <a:r>
              <a:rPr lang="ru-RU" dirty="0" smtClean="0"/>
              <a:t>Почечная вена;</a:t>
            </a:r>
          </a:p>
          <a:p>
            <a:r>
              <a:rPr lang="ru-RU" dirty="0" smtClean="0"/>
              <a:t>Мочеточник;</a:t>
            </a:r>
          </a:p>
          <a:p>
            <a:r>
              <a:rPr lang="ru-RU" dirty="0" smtClean="0"/>
              <a:t>Мочевой пузырь;</a:t>
            </a:r>
          </a:p>
          <a:p>
            <a:r>
              <a:rPr lang="ru-RU" dirty="0" smtClean="0"/>
              <a:t>Сфинктер;</a:t>
            </a:r>
          </a:p>
          <a:p>
            <a:r>
              <a:rPr lang="ru-RU" dirty="0" smtClean="0"/>
              <a:t>Уретра.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69055" y="1052736"/>
            <a:ext cx="4854773" cy="466058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44727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131840" cy="5589240"/>
          </a:xfrm>
        </p:spPr>
        <p:txBody>
          <a:bodyPr>
            <a:normAutofit/>
          </a:bodyPr>
          <a:lstStyle/>
          <a:p>
            <a:r>
              <a:rPr lang="ru-RU" b="1" dirty="0" smtClean="0"/>
              <a:t>Строение почки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4981" y="1402643"/>
            <a:ext cx="40330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 Мозговое </a:t>
            </a:r>
            <a:r>
              <a:rPr lang="ru-RU" sz="2400" dirty="0"/>
              <a:t>вещество и </a:t>
            </a:r>
            <a:r>
              <a:rPr lang="ru-RU" sz="2400" b="1" dirty="0"/>
              <a:t>почечные</a:t>
            </a:r>
            <a:r>
              <a:rPr lang="ru-RU" sz="2400" dirty="0"/>
              <a:t> </a:t>
            </a:r>
            <a:r>
              <a:rPr lang="ru-RU" sz="2400" dirty="0" smtClean="0"/>
              <a:t>пирамиды; </a:t>
            </a:r>
            <a:r>
              <a:rPr lang="en-US" sz="2400" dirty="0" smtClean="0"/>
              <a:t>2</a:t>
            </a:r>
            <a:r>
              <a:rPr lang="ru-RU" sz="2400" dirty="0" smtClean="0"/>
              <a:t>.Выносящая </a:t>
            </a:r>
            <a:r>
              <a:rPr lang="ru-RU" sz="2400" dirty="0"/>
              <a:t>клубочковая </a:t>
            </a:r>
            <a:r>
              <a:rPr lang="ru-RU" sz="2400" dirty="0" smtClean="0"/>
              <a:t>артериола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en-US" sz="2400" dirty="0" smtClean="0"/>
              <a:t>3</a:t>
            </a:r>
            <a:r>
              <a:rPr lang="en-US" sz="2400" dirty="0"/>
              <a:t>. </a:t>
            </a:r>
            <a:r>
              <a:rPr lang="ru-RU" sz="2400" b="1" dirty="0"/>
              <a:t>Почечная</a:t>
            </a:r>
            <a:r>
              <a:rPr lang="ru-RU" sz="2400" dirty="0"/>
              <a:t> </a:t>
            </a:r>
            <a:r>
              <a:rPr lang="ru-RU" sz="2400" dirty="0" smtClean="0"/>
              <a:t>артерия; </a:t>
            </a:r>
            <a:r>
              <a:rPr lang="en-US" sz="2400" dirty="0" smtClean="0"/>
              <a:t>4</a:t>
            </a:r>
            <a:r>
              <a:rPr lang="en-US" sz="2400" dirty="0"/>
              <a:t>. </a:t>
            </a:r>
            <a:r>
              <a:rPr lang="ru-RU" sz="2400" b="1" dirty="0"/>
              <a:t>Почечная</a:t>
            </a:r>
            <a:r>
              <a:rPr lang="ru-RU" sz="2400" dirty="0"/>
              <a:t> </a:t>
            </a:r>
            <a:r>
              <a:rPr lang="ru-RU" sz="2400" dirty="0" smtClean="0"/>
              <a:t>вена; </a:t>
            </a:r>
            <a:r>
              <a:rPr lang="en-US" sz="2400" dirty="0" smtClean="0"/>
              <a:t>5</a:t>
            </a:r>
            <a:r>
              <a:rPr lang="en-US" sz="2400" dirty="0"/>
              <a:t>. </a:t>
            </a:r>
            <a:r>
              <a:rPr lang="ru-RU" sz="2400" b="1" dirty="0"/>
              <a:t>Почечные</a:t>
            </a:r>
            <a:r>
              <a:rPr lang="ru-RU" sz="2400" dirty="0"/>
              <a:t> </a:t>
            </a:r>
            <a:r>
              <a:rPr lang="ru-RU" sz="2400" dirty="0" smtClean="0"/>
              <a:t>ворота; </a:t>
            </a:r>
            <a:r>
              <a:rPr lang="en-US" sz="2400" dirty="0" smtClean="0"/>
              <a:t>6</a:t>
            </a:r>
            <a:r>
              <a:rPr lang="en-US" sz="2400" dirty="0"/>
              <a:t>. </a:t>
            </a:r>
            <a:r>
              <a:rPr lang="ru-RU" sz="2400" b="1" dirty="0"/>
              <a:t>Почечная</a:t>
            </a:r>
            <a:r>
              <a:rPr lang="ru-RU" sz="2400" dirty="0"/>
              <a:t> </a:t>
            </a:r>
            <a:r>
              <a:rPr lang="ru-RU" sz="2400" dirty="0" smtClean="0"/>
              <a:t>лоханка;  </a:t>
            </a:r>
            <a:r>
              <a:rPr lang="en-US" sz="2400" dirty="0" smtClean="0"/>
              <a:t>7.</a:t>
            </a:r>
            <a:r>
              <a:rPr lang="ru-RU" sz="2400" dirty="0" smtClean="0"/>
              <a:t>Мочеточник; </a:t>
            </a:r>
            <a:r>
              <a:rPr lang="en-US" sz="2400" dirty="0" smtClean="0"/>
              <a:t>8.</a:t>
            </a:r>
            <a:r>
              <a:rPr lang="ru-RU" sz="2400" dirty="0" smtClean="0"/>
              <a:t>Малая</a:t>
            </a:r>
            <a:r>
              <a:rPr lang="ru-RU" sz="2400" dirty="0"/>
              <a:t> </a:t>
            </a:r>
            <a:r>
              <a:rPr lang="ru-RU" sz="2400" b="1" dirty="0"/>
              <a:t>почечная</a:t>
            </a:r>
            <a:r>
              <a:rPr lang="ru-RU" sz="2400" dirty="0"/>
              <a:t> </a:t>
            </a:r>
            <a:r>
              <a:rPr lang="ru-RU" sz="2400" dirty="0" smtClean="0"/>
              <a:t>чашка;</a:t>
            </a:r>
          </a:p>
          <a:p>
            <a:r>
              <a:rPr lang="en-US" sz="2400" dirty="0" smtClean="0"/>
              <a:t>9</a:t>
            </a:r>
            <a:r>
              <a:rPr lang="en-US" sz="2400" dirty="0"/>
              <a:t>. </a:t>
            </a:r>
            <a:r>
              <a:rPr lang="ru-RU" sz="2400" dirty="0"/>
              <a:t>Фиброзная капсула </a:t>
            </a:r>
            <a:r>
              <a:rPr lang="ru-RU" sz="2400" b="1" dirty="0"/>
              <a:t>почки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Информатика\Desktop\xronicheskii-pielonefrit-prichini-768x896.jpg"/>
          <p:cNvPicPr>
            <a:picLocks noChangeAspect="1" noChangeArrowheads="1"/>
          </p:cNvPicPr>
          <p:nvPr/>
        </p:nvPicPr>
        <p:blipFill rotWithShape="1">
          <a:blip r:embed="rId4" cstate="print"/>
          <a:srcRect l="13903" t="7773" r="10496" b="6030"/>
          <a:stretch/>
        </p:blipFill>
        <p:spPr bwMode="auto">
          <a:xfrm>
            <a:off x="4819735" y="1331570"/>
            <a:ext cx="3160036" cy="4203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18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Мочеточник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00201"/>
            <a:ext cx="3312368" cy="319695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МОЧЕТОЧНИК</a:t>
            </a:r>
            <a:r>
              <a:rPr lang="ru-RU" dirty="0"/>
              <a:t> </a:t>
            </a:r>
            <a:r>
              <a:rPr lang="ru-RU" dirty="0" smtClean="0"/>
              <a:t>-выводной </a:t>
            </a:r>
            <a:r>
              <a:rPr lang="ru-RU" dirty="0"/>
              <a:t>проток </a:t>
            </a:r>
            <a:r>
              <a:rPr lang="ru-RU" dirty="0" smtClean="0"/>
              <a:t>почки. Необходим для проведения мочи от почек к мочевому пузырю.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17783" r="20260"/>
          <a:stretch/>
        </p:blipFill>
        <p:spPr>
          <a:xfrm>
            <a:off x="5151659" y="1124744"/>
            <a:ext cx="2663947" cy="42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5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нефрона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3456384" cy="366754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Нефрон начинается с почечного тельца, которое состоит из клубочка и </a:t>
            </a:r>
            <a:r>
              <a:rPr lang="ru-RU" dirty="0" smtClean="0"/>
              <a:t>капсулы. Здесь осуществляется фильтрация </a:t>
            </a:r>
            <a:r>
              <a:rPr lang="ru-RU" dirty="0"/>
              <a:t>плазмы крови, которая приводит к образованию первичной мочи.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1054" t="16759" r="23883" b="9740"/>
          <a:stretch/>
        </p:blipFill>
        <p:spPr>
          <a:xfrm>
            <a:off x="4499992" y="1196752"/>
            <a:ext cx="3903800" cy="447788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мочи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3394720" cy="381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Обратное всасывание(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реабсорция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),секреция в канальцах.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284476" cy="431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Функции эндокринной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5112568" cy="417646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гуморальная регуляция функций организма;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работы всех органов и систем;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 организма при изменяющихся условиях внешней среды;        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 развитие организма;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дифференцировка и репродуктивная функция;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веществ и энергии;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реакции;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деятельность человека.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7018" y="1196752"/>
            <a:ext cx="261090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9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эндокринной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7638"/>
            <a:ext cx="3312368" cy="402758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Гипоталамус;</a:t>
            </a:r>
          </a:p>
          <a:p>
            <a:r>
              <a:rPr lang="ru-RU" dirty="0" smtClean="0"/>
              <a:t>Гипофиз;</a:t>
            </a:r>
          </a:p>
          <a:p>
            <a:r>
              <a:rPr lang="ru-RU" dirty="0" smtClean="0"/>
              <a:t>Вилочковая железа;</a:t>
            </a:r>
          </a:p>
          <a:p>
            <a:r>
              <a:rPr lang="ru-RU" dirty="0" smtClean="0"/>
              <a:t>Надпочечная железа;</a:t>
            </a:r>
          </a:p>
          <a:p>
            <a:r>
              <a:rPr lang="ru-RU" dirty="0" smtClean="0"/>
              <a:t>Щитовидная железа;</a:t>
            </a:r>
          </a:p>
          <a:p>
            <a:r>
              <a:rPr lang="ru-RU" dirty="0" smtClean="0"/>
              <a:t>Поджелудочная железа;</a:t>
            </a:r>
          </a:p>
          <a:p>
            <a:r>
              <a:rPr lang="ru-RU" dirty="0" smtClean="0"/>
              <a:t>Половые железы.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-654" r="3786" b="1"/>
          <a:stretch/>
        </p:blipFill>
        <p:spPr>
          <a:xfrm>
            <a:off x="3654152" y="1290869"/>
            <a:ext cx="5161981" cy="415435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5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Гипоталамус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3628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ГИПОТАЛА́МУС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/>
              <a:t>Гипоталамус</a:t>
            </a:r>
            <a:r>
              <a:rPr lang="ru-RU" dirty="0"/>
              <a:t> регулирует </a:t>
            </a:r>
            <a:r>
              <a:rPr lang="ru-RU" b="1" dirty="0"/>
              <a:t>функции</a:t>
            </a:r>
            <a:r>
              <a:rPr lang="ru-RU" dirty="0"/>
              <a:t> автономной нервной системы и эндокринной системы, необходимые для поддержания гомеостаза, за исключением автоматических дыхательных движений, ритма сердца и кровяного давления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614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700808"/>
            <a:ext cx="55008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1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Гипофиз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10744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"дирижером" желез внутренней секреции, так как его гормоны влияют на их работу.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209" t="22180" r="4693" b="10041"/>
          <a:stretch/>
        </p:blipFill>
        <p:spPr>
          <a:xfrm>
            <a:off x="3923928" y="2060848"/>
            <a:ext cx="5227921" cy="2823078"/>
          </a:xfrm>
          <a:prstGeom prst="rect">
            <a:avLst/>
          </a:prstGeom>
          <a:ln>
            <a:solidFill>
              <a:schemeClr val="bg2">
                <a:alpha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999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опорно-двигательной</a:t>
            </a:r>
            <a:br>
              <a:rPr lang="ru-RU" dirty="0" smtClean="0"/>
            </a:b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18356" y="1359045"/>
            <a:ext cx="3101516" cy="367240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головы;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туловища;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верхней конечности;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верхней конечности;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нижней конечности;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нижней конечности.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" t="1587" r="1705" b="1587"/>
          <a:stretch/>
        </p:blipFill>
        <p:spPr bwMode="auto">
          <a:xfrm>
            <a:off x="4067943" y="1340767"/>
            <a:ext cx="3941553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3808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hlinkClick r:id="rId5" action="ppaction://hlinksldjump"/>
              </a:rPr>
              <a:t>Перечень систем органов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82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Вилочковая железа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02433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и́лочковая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зо́бная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для формирования иммунитета.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6142" y="5902387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7780" y="1340768"/>
            <a:ext cx="450806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Надпочечная железа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2499" y="1700808"/>
            <a:ext cx="4038600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Надпочечные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на верхушках почек;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стрессовых ситуациях вырабатывают адреналин , норадреналин;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5714" r="2857" b="20000"/>
          <a:stretch/>
        </p:blipFill>
        <p:spPr>
          <a:xfrm>
            <a:off x="3949266" y="1446584"/>
            <a:ext cx="4758169" cy="36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Поджелудочная железа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3106688" cy="36003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Регулирует</a:t>
            </a:r>
          </a:p>
          <a:p>
            <a:pPr>
              <a:buNone/>
            </a:pPr>
            <a:r>
              <a:rPr lang="ru-RU" dirty="0" smtClean="0"/>
              <a:t>углеводный обмен</a:t>
            </a:r>
          </a:p>
          <a:p>
            <a:pPr>
              <a:buNone/>
            </a:pPr>
            <a:r>
              <a:rPr lang="ru-RU" dirty="0" smtClean="0"/>
              <a:t>в организме.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6142" y="5907926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786" y="1772816"/>
            <a:ext cx="553021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Щитовидная железа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6371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Функцией его является активация процессов метаболизма, а именно, синтеза РНК и белков. Влияет на частоту сердцебиения и рост слизистой оболочки матки у женщин.</a:t>
            </a:r>
            <a:endParaRPr lang="ru-RU" dirty="0"/>
          </a:p>
        </p:txBody>
      </p:sp>
      <p:pic>
        <p:nvPicPr>
          <p:cNvPr id="1026" name="Picture 2" descr="C:\Users\Информатика\Desktop\teriotoksikoz-shitovidnoj-zhelez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516057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Половые железы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44930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Половые железы делятся на мужские и женские. Выделяемые гормоны влияют на формирование тела мужчины и женщины. </a:t>
            </a:r>
            <a:endParaRPr lang="ru-RU" dirty="0"/>
          </a:p>
        </p:txBody>
      </p:sp>
      <p:pic>
        <p:nvPicPr>
          <p:cNvPr id="2050" name="Picture 2" descr="C:\Users\Информатика\Desktop\photo_24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500055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7616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нервной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32365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работы внутренних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органов;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взаимодействие человека с окружающей средой;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высших психофизиологических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99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2543" r="20329"/>
          <a:stretch/>
        </p:blipFill>
        <p:spPr>
          <a:xfrm>
            <a:off x="5220073" y="1628800"/>
            <a:ext cx="2988332" cy="34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нервной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2242591" cy="36746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 мозг;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124744"/>
            <a:ext cx="5065220" cy="459925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7616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Головной мозг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435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7" t="3714" r="11640"/>
          <a:stretch/>
        </p:blipFill>
        <p:spPr bwMode="auto">
          <a:xfrm>
            <a:off x="1465264" y="1196752"/>
            <a:ext cx="6096679" cy="45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20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Доли коры больших полушарий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2342" y="5908979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1540" y="177281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Лобная доля;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Теменная доля;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Височная доля;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Затылочная доля.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497427"/>
            <a:ext cx="4656413" cy="376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766"/>
            <a:ext cx="8229600" cy="1143000"/>
          </a:xfrm>
        </p:spPr>
        <p:txBody>
          <a:bodyPr/>
          <a:lstStyle/>
          <a:p>
            <a:r>
              <a:rPr lang="ru-RU" dirty="0" smtClean="0"/>
              <a:t>Скелет головы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124745"/>
            <a:ext cx="3900122" cy="45365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отдел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Лобная кость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Теменные кости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Затылочная кость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Височные кости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отдел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Вехнечелюстные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Нижнечелюстная кость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Скуловые кости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Носовые кости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нформатика\Downloads\d0bdd0bed180d0bcd0b0d0bbd18cd0bdd0b0d18f-d0b0d0bdd0b0d182d0bed0bcd0b8d18f-d0bad0bed181d182d0b5d0b9-d187d0b5d180d0b5d0bfd0b0-d187d0b5_5ee92ca37344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34" y="1304766"/>
            <a:ext cx="4072105" cy="380210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63588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5816" y="59086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hlinkClick r:id="rId4" action="ppaction://hlinksldjump"/>
              </a:rPr>
              <a:t>Перечень систем органов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Спинной мозг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05025"/>
            <a:ext cx="4038600" cy="4133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находится в позвоночном канале. Он представляет собой цилиндрический тяж длиной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–45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и массой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30г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спинного мозга. 1.обеспечивает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связи головного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мозга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периферией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2.осуществляет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сегментарную рефлекторную деятельность.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049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0392" y="1988840"/>
            <a:ext cx="475360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6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Половая система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6142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половой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0022"/>
            <a:ext cx="3610744" cy="381156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половыми железами половых гормонов(мужских-андрогенов ,женских –эстрогенов);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половых клеток(мужских-сперматозоидов ,женских яйцеклеток.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3124" y="5908630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7812360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99592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Информатика\Desktop\sex.jpg"/>
          <p:cNvPicPr>
            <a:picLocks noChangeAspect="1" noChangeArrowheads="1"/>
          </p:cNvPicPr>
          <p:nvPr/>
        </p:nvPicPr>
        <p:blipFill rotWithShape="1">
          <a:blip r:embed="rId4" cstate="print"/>
          <a:srcRect l="7822" t="10584" r="7107"/>
          <a:stretch/>
        </p:blipFill>
        <p:spPr bwMode="auto">
          <a:xfrm>
            <a:off x="4408981" y="1700808"/>
            <a:ext cx="428456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81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половой 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970642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27584" y="597064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240495"/>
            <a:ext cx="384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Гонады;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внегонадных семявыносящих путей;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Добавочные железы;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член.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2812" y="1417638"/>
            <a:ext cx="318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Яичник;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Маточная труба;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5764" t="12743" r="4896" b="10598"/>
          <a:stretch/>
        </p:blipFill>
        <p:spPr>
          <a:xfrm>
            <a:off x="1043608" y="3565700"/>
            <a:ext cx="2376264" cy="2146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2812" y="3538913"/>
            <a:ext cx="2704831" cy="21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1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775" y="332656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Скелет туловища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60316" y="5907315"/>
            <a:ext cx="4426284" cy="37196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hlinkClick r:id="rId2" action="ppaction://hlinksldjump"/>
              </a:rPr>
              <a:t>Перечень систем органов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3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ПОЗВОНО́ЧНИК- это осевой скелет человека, выполняющий опорную и защитную функции.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1.Шейный отдел 7позвонков;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2.Грудной отдел 12 позвонков;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3.Поясничный отдел 5 позвонков;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4.Крестец 5 позвонков;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5.Копчик 3-5 позвонков.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изгибы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шейный; грудной; поясничный; крестцовый; копчиковый.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84276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Информатика\Desktop\img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1530169"/>
            <a:ext cx="4644009" cy="3483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41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4360" y="1700807"/>
            <a:ext cx="4001616" cy="369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Грудна́я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частей туловища. Образуется грудиной, 12 парами рёбер, грудным отделом позвоночника,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туловища</a:t>
            </a:r>
            <a:endParaRPr lang="ru-RU" dirty="0"/>
          </a:p>
        </p:txBody>
      </p:sp>
      <p:pic>
        <p:nvPicPr>
          <p:cNvPr id="1026" name="Picture 2" descr="https://newzdorovie.ru/wp-content/uploads/2020/05/grudnaya-kletka-m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4" r="20673"/>
          <a:stretch/>
        </p:blipFill>
        <p:spPr bwMode="auto">
          <a:xfrm>
            <a:off x="5004049" y="1435290"/>
            <a:ext cx="3132348" cy="42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77294" y="5841567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971600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верхней конечности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417638"/>
            <a:ext cx="2872614" cy="352353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Ключица;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Лопатки;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Плечевая кость;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Локтевая кость и лучевая кость;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Кости запястья;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Фаланги пальцев.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582" y="1196752"/>
            <a:ext cx="4961434" cy="455364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740352" y="587727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96142" y="5927055"/>
            <a:ext cx="2751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3" action="ppaction://hlinksldjump"/>
              </a:rPr>
              <a:t>Перечень систем органов</a:t>
            </a:r>
            <a:endParaRPr lang="ru-RU" b="1" dirty="0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932950" y="5877272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1026</Words>
  <Application>Microsoft Office PowerPoint</Application>
  <PresentationFormat>Экран (4:3)</PresentationFormat>
  <Paragraphs>306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Пособие для кабинета биологии «Строение организма человека»</vt:lpstr>
      <vt:lpstr>Перечень систем органов</vt:lpstr>
      <vt:lpstr>Опорно-двигательная система</vt:lpstr>
      <vt:lpstr>Функции опорно-двигательной системы</vt:lpstr>
      <vt:lpstr>Строение опорно-двигательной системы</vt:lpstr>
      <vt:lpstr>Скелет головы</vt:lpstr>
      <vt:lpstr>Скелет туловища </vt:lpstr>
      <vt:lpstr>Скелет туловища</vt:lpstr>
      <vt:lpstr>Скелет верхней конечности</vt:lpstr>
      <vt:lpstr>Кровеносная система</vt:lpstr>
      <vt:lpstr>Функции кровеносной системы </vt:lpstr>
      <vt:lpstr>Строение кровеносной системы</vt:lpstr>
      <vt:lpstr>Сердце</vt:lpstr>
      <vt:lpstr>Сосуды</vt:lpstr>
      <vt:lpstr>Кровь</vt:lpstr>
      <vt:lpstr>Круги кровообращения</vt:lpstr>
      <vt:lpstr>Дыхательная система</vt:lpstr>
      <vt:lpstr>Функции дыхательной системы</vt:lpstr>
      <vt:lpstr>Строение дыхательной системы</vt:lpstr>
      <vt:lpstr>Носовая полость</vt:lpstr>
      <vt:lpstr>Гортань</vt:lpstr>
      <vt:lpstr>Трахея</vt:lpstr>
      <vt:lpstr>Лёгкие</vt:lpstr>
      <vt:lpstr>Лёгочные пузыри</vt:lpstr>
      <vt:lpstr>Дыхательные движения</vt:lpstr>
      <vt:lpstr>Пищеварительная система</vt:lpstr>
      <vt:lpstr>Функции пищеварительной системы</vt:lpstr>
      <vt:lpstr>Строение пищеварительной системы</vt:lpstr>
      <vt:lpstr>Ротовая полость</vt:lpstr>
      <vt:lpstr>Пищевод</vt:lpstr>
      <vt:lpstr>Печень</vt:lpstr>
      <vt:lpstr>Желудок</vt:lpstr>
      <vt:lpstr>Поджелудочная железа</vt:lpstr>
      <vt:lpstr>Двенадцати перстная кишка</vt:lpstr>
      <vt:lpstr>Тонкая кишка</vt:lpstr>
      <vt:lpstr>Толстая кишка</vt:lpstr>
      <vt:lpstr>Аппендикс</vt:lpstr>
      <vt:lpstr>Выделительная система</vt:lpstr>
      <vt:lpstr>Функции выделительной системы</vt:lpstr>
      <vt:lpstr>Строение выделительной системы</vt:lpstr>
      <vt:lpstr>Почки</vt:lpstr>
      <vt:lpstr>Мочеточник</vt:lpstr>
      <vt:lpstr>Строение нефрона</vt:lpstr>
      <vt:lpstr>Образование мочи</vt:lpstr>
      <vt:lpstr>Эндокринная система</vt:lpstr>
      <vt:lpstr>Функции эндокринной системы</vt:lpstr>
      <vt:lpstr>Строение эндокринной системы</vt:lpstr>
      <vt:lpstr>Гипоталамус</vt:lpstr>
      <vt:lpstr>Гипофиз</vt:lpstr>
      <vt:lpstr>Вилочковая железа</vt:lpstr>
      <vt:lpstr>Надпочечная железа</vt:lpstr>
      <vt:lpstr>Поджелудочная железа</vt:lpstr>
      <vt:lpstr>Щитовидная железа</vt:lpstr>
      <vt:lpstr>Половые железы</vt:lpstr>
      <vt:lpstr>Нервная система</vt:lpstr>
      <vt:lpstr>Функции нервной системы</vt:lpstr>
      <vt:lpstr>Строение нервной системы</vt:lpstr>
      <vt:lpstr>Головной мозг</vt:lpstr>
      <vt:lpstr>Доли коры больших полушарий</vt:lpstr>
      <vt:lpstr>Спинной мозг</vt:lpstr>
      <vt:lpstr>Половая система</vt:lpstr>
      <vt:lpstr>Функции половой системы</vt:lpstr>
      <vt:lpstr>Строение половой системы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Информатика</cp:lastModifiedBy>
  <cp:revision>160</cp:revision>
  <dcterms:created xsi:type="dcterms:W3CDTF">2021-03-03T00:37:37Z</dcterms:created>
  <dcterms:modified xsi:type="dcterms:W3CDTF">2021-05-24T10:39:11Z</dcterms:modified>
</cp:coreProperties>
</file>